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3" r:id="rId2"/>
    <p:sldId id="334" r:id="rId3"/>
    <p:sldId id="305" r:id="rId4"/>
    <p:sldId id="304" r:id="rId5"/>
    <p:sldId id="281" r:id="rId6"/>
    <p:sldId id="299" r:id="rId7"/>
    <p:sldId id="300" r:id="rId8"/>
    <p:sldId id="301" r:id="rId9"/>
    <p:sldId id="306" r:id="rId10"/>
    <p:sldId id="298" r:id="rId11"/>
    <p:sldId id="335" r:id="rId12"/>
    <p:sldId id="307" r:id="rId13"/>
    <p:sldId id="302" r:id="rId14"/>
    <p:sldId id="309" r:id="rId15"/>
    <p:sldId id="303" r:id="rId16"/>
    <p:sldId id="336" r:id="rId17"/>
    <p:sldId id="310" r:id="rId18"/>
    <p:sldId id="283" r:id="rId19"/>
    <p:sldId id="284" r:id="rId20"/>
    <p:sldId id="297" r:id="rId21"/>
    <p:sldId id="337" r:id="rId22"/>
    <p:sldId id="343" r:id="rId23"/>
    <p:sldId id="311" r:id="rId24"/>
    <p:sldId id="286" r:id="rId25"/>
    <p:sldId id="338" r:id="rId26"/>
    <p:sldId id="340" r:id="rId27"/>
    <p:sldId id="320" r:id="rId28"/>
    <p:sldId id="315" r:id="rId29"/>
    <p:sldId id="265" r:id="rId30"/>
    <p:sldId id="342" r:id="rId31"/>
    <p:sldId id="316" r:id="rId32"/>
    <p:sldId id="344" r:id="rId33"/>
    <p:sldId id="318" r:id="rId34"/>
    <p:sldId id="260" r:id="rId35"/>
    <p:sldId id="347" r:id="rId36"/>
    <p:sldId id="319" r:id="rId37"/>
    <p:sldId id="261" r:id="rId38"/>
    <p:sldId id="321" r:id="rId39"/>
    <p:sldId id="322" r:id="rId40"/>
    <p:sldId id="323" r:id="rId41"/>
    <p:sldId id="324" r:id="rId42"/>
    <p:sldId id="269" r:id="rId43"/>
    <p:sldId id="345" r:id="rId44"/>
    <p:sldId id="325" r:id="rId45"/>
    <p:sldId id="293" r:id="rId46"/>
    <p:sldId id="292" r:id="rId47"/>
    <p:sldId id="346" r:id="rId48"/>
    <p:sldId id="327" r:id="rId49"/>
    <p:sldId id="328" r:id="rId50"/>
    <p:sldId id="353" r:id="rId51"/>
    <p:sldId id="312" r:id="rId52"/>
    <p:sldId id="313" r:id="rId53"/>
    <p:sldId id="348" r:id="rId54"/>
    <p:sldId id="349" r:id="rId55"/>
    <p:sldId id="350" r:id="rId56"/>
    <p:sldId id="351" r:id="rId57"/>
    <p:sldId id="352" r:id="rId58"/>
    <p:sldId id="330" r:id="rId59"/>
    <p:sldId id="332" r:id="rId60"/>
    <p:sldId id="354" r:id="rId61"/>
    <p:sldId id="355" r:id="rId62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233" autoAdjust="0"/>
    <p:restoredTop sz="94660"/>
  </p:normalViewPr>
  <p:slideViewPr>
    <p:cSldViewPr>
      <p:cViewPr varScale="1">
        <p:scale>
          <a:sx n="66" d="100"/>
          <a:sy n="66" d="100"/>
        </p:scale>
        <p:origin x="1448" y="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5B27-6554-4866-AEE9-4EB7FA6B8783}" type="datetimeFigureOut">
              <a:rPr lang="de-DE" smtClean="0"/>
              <a:pPr/>
              <a:t>15.03.2021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D81BF-40B2-4D99-B9D5-125C991215CD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5B27-6554-4866-AEE9-4EB7FA6B8783}" type="datetimeFigureOut">
              <a:rPr lang="de-DE" smtClean="0"/>
              <a:pPr/>
              <a:t>15.03.2021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D81BF-40B2-4D99-B9D5-125C991215CD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5B27-6554-4866-AEE9-4EB7FA6B8783}" type="datetimeFigureOut">
              <a:rPr lang="de-DE" smtClean="0"/>
              <a:pPr/>
              <a:t>15.03.2021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D81BF-40B2-4D99-B9D5-125C991215CD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5B27-6554-4866-AEE9-4EB7FA6B8783}" type="datetimeFigureOut">
              <a:rPr lang="de-DE" smtClean="0"/>
              <a:pPr/>
              <a:t>15.03.2021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D81BF-40B2-4D99-B9D5-125C991215CD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5B27-6554-4866-AEE9-4EB7FA6B8783}" type="datetimeFigureOut">
              <a:rPr lang="de-DE" smtClean="0"/>
              <a:pPr/>
              <a:t>15.03.2021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D81BF-40B2-4D99-B9D5-125C991215CD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5B27-6554-4866-AEE9-4EB7FA6B8783}" type="datetimeFigureOut">
              <a:rPr lang="de-DE" smtClean="0"/>
              <a:pPr/>
              <a:t>15.03.2021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D81BF-40B2-4D99-B9D5-125C991215CD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5B27-6554-4866-AEE9-4EB7FA6B8783}" type="datetimeFigureOut">
              <a:rPr lang="de-DE" smtClean="0"/>
              <a:pPr/>
              <a:t>15.03.2021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D81BF-40B2-4D99-B9D5-125C991215CD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5B27-6554-4866-AEE9-4EB7FA6B8783}" type="datetimeFigureOut">
              <a:rPr lang="de-DE" smtClean="0"/>
              <a:pPr/>
              <a:t>15.03.2021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D81BF-40B2-4D99-B9D5-125C991215CD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5B27-6554-4866-AEE9-4EB7FA6B8783}" type="datetimeFigureOut">
              <a:rPr lang="de-DE" smtClean="0"/>
              <a:pPr/>
              <a:t>15.03.2021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D81BF-40B2-4D99-B9D5-125C991215CD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5B27-6554-4866-AEE9-4EB7FA6B8783}" type="datetimeFigureOut">
              <a:rPr lang="de-DE" smtClean="0"/>
              <a:pPr/>
              <a:t>15.03.2021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D81BF-40B2-4D99-B9D5-125C991215CD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5B27-6554-4866-AEE9-4EB7FA6B8783}" type="datetimeFigureOut">
              <a:rPr lang="de-DE" smtClean="0"/>
              <a:pPr/>
              <a:t>15.03.2021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D81BF-40B2-4D99-B9D5-125C991215CD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F05B27-6554-4866-AEE9-4EB7FA6B8783}" type="datetimeFigureOut">
              <a:rPr lang="de-DE" smtClean="0"/>
              <a:pPr/>
              <a:t>15.03.2021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3D81BF-40B2-4D99-B9D5-125C991215CD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liturgie.bistum-wuerzburg.de/" TargetMode="Externa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18" y="0"/>
            <a:ext cx="9208625" cy="501317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-1548680" y="260648"/>
            <a:ext cx="7772400" cy="1470025"/>
          </a:xfrm>
        </p:spPr>
        <p:txBody>
          <a:bodyPr>
            <a:normAutofit/>
          </a:bodyPr>
          <a:lstStyle/>
          <a:p>
            <a:r>
              <a:rPr lang="de-DE" sz="2400" dirty="0" smtClean="0">
                <a:solidFill>
                  <a:srgbClr val="FF0000"/>
                </a:solidFill>
              </a:rPr>
              <a:t>Herzlich willkommen</a:t>
            </a:r>
            <a:br>
              <a:rPr lang="de-DE" sz="2400" dirty="0" smtClean="0">
                <a:solidFill>
                  <a:srgbClr val="FF0000"/>
                </a:solidFill>
              </a:rPr>
            </a:br>
            <a:r>
              <a:rPr lang="de-DE" sz="2400" dirty="0" smtClean="0">
                <a:solidFill>
                  <a:srgbClr val="FF0000"/>
                </a:solidFill>
              </a:rPr>
              <a:t>zum</a:t>
            </a:r>
            <a:br>
              <a:rPr lang="de-DE" sz="2400" dirty="0" smtClean="0">
                <a:solidFill>
                  <a:srgbClr val="FF0000"/>
                </a:solidFill>
              </a:rPr>
            </a:br>
            <a:r>
              <a:rPr lang="de-DE" sz="2400" dirty="0" err="1" smtClean="0">
                <a:solidFill>
                  <a:srgbClr val="FF0000"/>
                </a:solidFill>
              </a:rPr>
              <a:t>LiturgieGesprächOnline</a:t>
            </a:r>
            <a:endParaRPr lang="de-DE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3255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-243408"/>
            <a:ext cx="8229600" cy="1143000"/>
          </a:xfrm>
        </p:spPr>
        <p:txBody>
          <a:bodyPr>
            <a:normAutofit/>
          </a:bodyPr>
          <a:lstStyle/>
          <a:p>
            <a:r>
              <a:rPr lang="de-DE" sz="2000" dirty="0" smtClean="0"/>
              <a:t>Beispiele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5536" y="1124744"/>
            <a:ext cx="8229600" cy="5851525"/>
          </a:xfrm>
        </p:spPr>
        <p:txBody>
          <a:bodyPr>
            <a:normAutofit/>
          </a:bodyPr>
          <a:lstStyle/>
          <a:p>
            <a:r>
              <a:rPr lang="de-DE" sz="2700" dirty="0" err="1"/>
              <a:t>Padlet</a:t>
            </a:r>
            <a:r>
              <a:rPr lang="de-DE" sz="2700" dirty="0"/>
              <a:t>, das aus einer Fortbildungsveranstaltung in der Region Untermain entstanden ist:</a:t>
            </a:r>
            <a:br>
              <a:rPr lang="de-DE" sz="2700" dirty="0"/>
            </a:br>
            <a:r>
              <a:rPr lang="de-DE" sz="2700" b="1" dirty="0"/>
              <a:t>https://</a:t>
            </a:r>
            <a:r>
              <a:rPr lang="de-DE" sz="2700" b="1" dirty="0" smtClean="0"/>
              <a:t>padlet.com/wami0512/gjfjea98evp2vxsw</a:t>
            </a:r>
            <a:endParaRPr lang="de-DE" sz="2700" dirty="0"/>
          </a:p>
          <a:p>
            <a:r>
              <a:rPr lang="de-DE" sz="2700" dirty="0" err="1"/>
              <a:t>Padlets</a:t>
            </a:r>
            <a:r>
              <a:rPr lang="de-DE" sz="2700" dirty="0"/>
              <a:t>, die überdiözesan von vielen Interessierten genutzt werden:</a:t>
            </a:r>
            <a:br>
              <a:rPr lang="de-DE" sz="2700" dirty="0"/>
            </a:br>
            <a:r>
              <a:rPr lang="de-DE" sz="2700" b="1" dirty="0"/>
              <a:t>https://</a:t>
            </a:r>
            <a:r>
              <a:rPr lang="de-DE" sz="2700" b="1" dirty="0" smtClean="0"/>
              <a:t>padlet.com/liturgiebsp/aufstehn</a:t>
            </a:r>
            <a:r>
              <a:rPr lang="de-DE" sz="2700" dirty="0"/>
              <a:t/>
            </a:r>
            <a:br>
              <a:rPr lang="de-DE" sz="2700" dirty="0"/>
            </a:br>
            <a:r>
              <a:rPr lang="de-DE" sz="2700" b="1" dirty="0"/>
              <a:t>https://</a:t>
            </a:r>
            <a:r>
              <a:rPr lang="de-DE" sz="2700" b="1" dirty="0" smtClean="0"/>
              <a:t>padlet.com/liturgiebsp/osterbluehen</a:t>
            </a:r>
            <a:endParaRPr lang="de-DE" sz="2700" dirty="0"/>
          </a:p>
          <a:p>
            <a:r>
              <a:rPr lang="de-DE" sz="2700" dirty="0"/>
              <a:t>Anregungen vom Bonifatius-Werk: </a:t>
            </a:r>
            <a:r>
              <a:rPr lang="de-DE" sz="2700" b="1" dirty="0"/>
              <a:t>https://www.bonifatiuswerk.de/de/news/2021/jan/mit-corona-durch-die-fasten-und-osterzeit</a:t>
            </a:r>
            <a:r>
              <a:rPr lang="de-DE" sz="2700" b="1" dirty="0" smtClean="0"/>
              <a:t>/</a:t>
            </a:r>
            <a:r>
              <a:rPr lang="de-DE" sz="2700" dirty="0"/>
              <a:t/>
            </a:r>
            <a:br>
              <a:rPr lang="de-DE" sz="2700" dirty="0"/>
            </a:br>
            <a:r>
              <a:rPr lang="de-DE" sz="2700" dirty="0"/>
              <a:t>Anregungen aus dem Bistum Limburg: </a:t>
            </a:r>
            <a:r>
              <a:rPr lang="de-DE" sz="2700" b="1" dirty="0"/>
              <a:t>https://stehauf.bistumlimburg.de</a:t>
            </a:r>
            <a:r>
              <a:rPr lang="de-DE" sz="2700" b="1" dirty="0" smtClean="0"/>
              <a:t>/</a:t>
            </a:r>
            <a:endParaRPr lang="de-DE" sz="2700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180858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Fragen aus dem Chat</a:t>
            </a: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477818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2276872"/>
            <a:ext cx="8229600" cy="1143000"/>
          </a:xfrm>
        </p:spPr>
        <p:txBody>
          <a:bodyPr>
            <a:noAutofit/>
          </a:bodyPr>
          <a:lstStyle/>
          <a:p>
            <a:r>
              <a:rPr lang="de-DE" sz="50000" dirty="0" smtClean="0"/>
              <a:t>II.</a:t>
            </a:r>
            <a:endParaRPr lang="de-DE" sz="50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9552" y="2636912"/>
            <a:ext cx="8229600" cy="4525963"/>
          </a:xfrm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707431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1143000"/>
          </a:xfrm>
        </p:spPr>
        <p:txBody>
          <a:bodyPr>
            <a:normAutofit/>
          </a:bodyPr>
          <a:lstStyle/>
          <a:p>
            <a:r>
              <a:rPr lang="de-DE" dirty="0" smtClean="0"/>
              <a:t>Wie kann tätige TN gelingen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544" y="1547664"/>
            <a:ext cx="8229600" cy="4525963"/>
          </a:xfrm>
        </p:spPr>
        <p:txBody>
          <a:bodyPr/>
          <a:lstStyle/>
          <a:p>
            <a:r>
              <a:rPr lang="de-DE" dirty="0" smtClean="0"/>
              <a:t>Persönliches Fragen nach meinen Beweggründen</a:t>
            </a:r>
          </a:p>
          <a:p>
            <a:r>
              <a:rPr lang="de-DE" dirty="0" smtClean="0"/>
              <a:t>Gute Vorbereitung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450787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de-DE" sz="4000" dirty="0" smtClean="0"/>
              <a:t>Stream		</a:t>
            </a:r>
            <a:r>
              <a:rPr lang="de-DE" sz="4000" dirty="0"/>
              <a:t>	</a:t>
            </a:r>
            <a:r>
              <a:rPr lang="de-DE" sz="4000" dirty="0" smtClean="0"/>
              <a:t>	Konferenz</a:t>
            </a:r>
            <a:r>
              <a:rPr lang="de-DE" sz="4000" dirty="0"/>
              <a:t/>
            </a:r>
            <a:br>
              <a:rPr lang="de-DE" sz="4000" dirty="0"/>
            </a:br>
            <a:endParaRPr lang="de-DE" sz="4000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e-DE" dirty="0" smtClean="0"/>
              <a:t>Gute Kameraführung</a:t>
            </a:r>
          </a:p>
          <a:p>
            <a:r>
              <a:rPr lang="de-DE" dirty="0" smtClean="0"/>
              <a:t>Deutliche Sprache</a:t>
            </a:r>
          </a:p>
          <a:p>
            <a:r>
              <a:rPr lang="de-DE" dirty="0" smtClean="0"/>
              <a:t>Gute Musik</a:t>
            </a:r>
          </a:p>
          <a:p>
            <a:r>
              <a:rPr lang="de-DE" dirty="0" smtClean="0"/>
              <a:t>Keine/wenig Pausen</a:t>
            </a:r>
          </a:p>
          <a:p>
            <a:r>
              <a:rPr lang="de-DE" dirty="0" smtClean="0"/>
              <a:t>Oder „gestaltete Stille“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DE" dirty="0" smtClean="0"/>
              <a:t>TN im Vorfeld </a:t>
            </a:r>
            <a:r>
              <a:rPr lang="de-DE" dirty="0" err="1" smtClean="0"/>
              <a:t>briefen</a:t>
            </a:r>
            <a:endParaRPr lang="de-DE" dirty="0" smtClean="0"/>
          </a:p>
          <a:p>
            <a:r>
              <a:rPr lang="de-DE" dirty="0" smtClean="0"/>
              <a:t>Symbolik greifbar machen</a:t>
            </a:r>
          </a:p>
          <a:p>
            <a:r>
              <a:rPr lang="de-DE" dirty="0" smtClean="0"/>
              <a:t>Stille möglich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442245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Thesen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Konferenz besser als Stream</a:t>
            </a:r>
          </a:p>
          <a:p>
            <a:r>
              <a:rPr lang="de-DE" dirty="0" smtClean="0"/>
              <a:t>Stream kann mehr Nähe bringen als Live </a:t>
            </a:r>
          </a:p>
          <a:p>
            <a:r>
              <a:rPr lang="de-DE" dirty="0" smtClean="0"/>
              <a:t>Konferenz bedingt tätige TN</a:t>
            </a:r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161532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Fragen aus dem Chat</a:t>
            </a: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5368744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2564904"/>
            <a:ext cx="8229600" cy="1143000"/>
          </a:xfrm>
        </p:spPr>
        <p:txBody>
          <a:bodyPr>
            <a:noAutofit/>
          </a:bodyPr>
          <a:lstStyle/>
          <a:p>
            <a:r>
              <a:rPr lang="de-DE" sz="50000" dirty="0" smtClean="0"/>
              <a:t>III.</a:t>
            </a:r>
            <a:endParaRPr lang="de-DE" sz="50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65860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Hilfen für vielfältige Liturgie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Liturgiekarten</a:t>
            </a:r>
          </a:p>
          <a:p>
            <a:r>
              <a:rPr lang="de-DE" dirty="0" smtClean="0"/>
              <a:t> </a:t>
            </a:r>
            <a:r>
              <a:rPr lang="de-DE" sz="1500" dirty="0"/>
              <a:t>https://liturgie.bistum-wuerzburg.de/downloads/liturgiekarten</a:t>
            </a:r>
            <a:r>
              <a:rPr lang="de-DE" sz="1500" dirty="0" smtClean="0"/>
              <a:t>/</a:t>
            </a:r>
          </a:p>
          <a:p>
            <a:pPr marL="0" indent="0">
              <a:buNone/>
            </a:pPr>
            <a:r>
              <a:rPr lang="de-DE" sz="1500" dirty="0" smtClean="0"/>
              <a:t>	</a:t>
            </a:r>
            <a:r>
              <a:rPr lang="de-DE" sz="2500" dirty="0" smtClean="0"/>
              <a:t>Liturgie – Teilliturgie – weitere Liturgien - Präliturgie</a:t>
            </a:r>
          </a:p>
          <a:p>
            <a:endParaRPr lang="de-DE" sz="1500" dirty="0"/>
          </a:p>
          <a:p>
            <a:endParaRPr lang="de-DE" sz="1500" dirty="0" smtClean="0"/>
          </a:p>
          <a:p>
            <a:r>
              <a:rPr lang="de-DE" dirty="0" smtClean="0"/>
              <a:t>Anregungen für die Heilige Woche</a:t>
            </a:r>
          </a:p>
          <a:p>
            <a:r>
              <a:rPr lang="de-DE" dirty="0" smtClean="0"/>
              <a:t> </a:t>
            </a:r>
            <a:r>
              <a:rPr lang="de-DE" sz="1500" dirty="0"/>
              <a:t>https://liturgie.bistum-wuerzburg.de/na-detail/ansicht/heilige-woche-2021</a:t>
            </a:r>
            <a:r>
              <a:rPr lang="de-DE" sz="1500" dirty="0" smtClean="0"/>
              <a:t>/</a:t>
            </a:r>
          </a:p>
          <a:p>
            <a:endParaRPr lang="de-DE" dirty="0" smtClean="0"/>
          </a:p>
          <a:p>
            <a:endParaRPr lang="de-DE" dirty="0"/>
          </a:p>
          <a:p>
            <a:pPr marL="0" indent="0">
              <a:buNone/>
            </a:pPr>
            <a:endParaRPr lang="de-DE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Allgemein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Kurze Feiern</a:t>
            </a:r>
          </a:p>
          <a:p>
            <a:r>
              <a:rPr lang="de-DE" dirty="0" smtClean="0"/>
              <a:t>Viel Symbolik – kontaktlos</a:t>
            </a:r>
          </a:p>
          <a:p>
            <a:r>
              <a:rPr lang="de-DE" dirty="0" err="1" smtClean="0"/>
              <a:t>Lit</a:t>
            </a:r>
            <a:r>
              <a:rPr lang="de-DE" dirty="0" smtClean="0"/>
              <a:t>. Rollen – mit Abstand</a:t>
            </a:r>
          </a:p>
          <a:p>
            <a:r>
              <a:rPr lang="de-DE" dirty="0" smtClean="0"/>
              <a:t>Weitere, eigene Ideen in Zusammenhang der </a:t>
            </a:r>
            <a:r>
              <a:rPr lang="de-DE" dirty="0" smtClean="0"/>
              <a:t>(Teil-) Gemeinden</a:t>
            </a:r>
            <a:endParaRPr lang="de-DE" dirty="0" smtClean="0"/>
          </a:p>
          <a:p>
            <a:pPr marL="0" indent="0">
              <a:buNone/>
            </a:pPr>
            <a:endParaRPr lang="de-DE" dirty="0" smtClean="0"/>
          </a:p>
          <a:p>
            <a:endParaRPr lang="de-DE" dirty="0" smtClean="0"/>
          </a:p>
          <a:p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107504" y="188640"/>
            <a:ext cx="885698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Liebe Gottesdienstbeauftragte!</a:t>
            </a:r>
          </a:p>
          <a:p>
            <a:endParaRPr lang="de-DE" sz="1600" dirty="0"/>
          </a:p>
          <a:p>
            <a:r>
              <a:rPr lang="de-DE" sz="1600" dirty="0" smtClean="0"/>
              <a:t>Schön, dass Sie bei unserem Liturgiegespräch dabei waren.</a:t>
            </a:r>
            <a:endParaRPr lang="de-DE" sz="1600" dirty="0"/>
          </a:p>
          <a:p>
            <a:endParaRPr lang="de-DE" sz="1600" dirty="0" smtClean="0"/>
          </a:p>
          <a:p>
            <a:r>
              <a:rPr lang="de-DE" sz="1600" dirty="0" smtClean="0"/>
              <a:t>In dieser Präsentation können Sie nochmals unser Gespräch nachverfolgen.</a:t>
            </a:r>
          </a:p>
          <a:p>
            <a:endParaRPr lang="de-DE" sz="1600" dirty="0"/>
          </a:p>
          <a:p>
            <a:r>
              <a:rPr lang="de-DE" sz="1600" dirty="0" smtClean="0"/>
              <a:t>Auf den letzten Folien habe ich die Literaturhinweise  und die angesprochenen Links zusammengestellt.</a:t>
            </a:r>
          </a:p>
          <a:p>
            <a:endParaRPr lang="de-DE" sz="1600" dirty="0"/>
          </a:p>
          <a:p>
            <a:r>
              <a:rPr lang="de-DE" sz="1600" dirty="0" smtClean="0"/>
              <a:t>Wenn Sie die Veranstaltung als Fortbildung eintragen lassen möchten, senden Sie  bitte ein Mail an Ihr zuständiges Diözesanbüro mit dieser Bitte.</a:t>
            </a:r>
          </a:p>
          <a:p>
            <a:endParaRPr lang="de-DE" sz="1600" dirty="0"/>
          </a:p>
          <a:p>
            <a:r>
              <a:rPr lang="de-DE" sz="1600" dirty="0" smtClean="0"/>
              <a:t>Ihnen allen weiterhin alles Liebe und Gute.</a:t>
            </a:r>
          </a:p>
          <a:p>
            <a:endParaRPr lang="de-DE" sz="1600" dirty="0"/>
          </a:p>
          <a:p>
            <a:r>
              <a:rPr lang="de-DE" sz="1600" dirty="0" smtClean="0"/>
              <a:t>Ihr</a:t>
            </a:r>
            <a:endParaRPr lang="de-DE" sz="1600" dirty="0"/>
          </a:p>
          <a:p>
            <a:r>
              <a:rPr lang="de-DE" sz="1600" dirty="0" smtClean="0"/>
              <a:t>Bernhard Hopf</a:t>
            </a:r>
          </a:p>
          <a:p>
            <a:endParaRPr lang="de-DE" sz="1600" dirty="0"/>
          </a:p>
          <a:p>
            <a:endParaRPr lang="de-DE" sz="1600" dirty="0"/>
          </a:p>
          <a:p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6947211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Musik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Orgel – auch außerhalb v. Liturgie</a:t>
            </a:r>
          </a:p>
          <a:p>
            <a:r>
              <a:rPr lang="de-DE" dirty="0" smtClean="0"/>
              <a:t>Musiker gewinnen von Bands, Blasmusik, Chören</a:t>
            </a:r>
          </a:p>
          <a:p>
            <a:r>
              <a:rPr lang="de-DE" dirty="0" smtClean="0"/>
              <a:t>Klappern vor der Haustüre – Gesänge</a:t>
            </a:r>
          </a:p>
          <a:p>
            <a:endParaRPr lang="de-DE" dirty="0" smtClean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57097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2348880"/>
            <a:ext cx="8229600" cy="994122"/>
          </a:xfrm>
        </p:spPr>
        <p:txBody>
          <a:bodyPr>
            <a:normAutofit fontScale="90000"/>
          </a:bodyPr>
          <a:lstStyle/>
          <a:p>
            <a:pPr algn="l"/>
            <a:r>
              <a:rPr lang="de-DE" dirty="0" smtClean="0"/>
              <a:t>Fragen aus dem Chat und…..</a:t>
            </a:r>
            <a:br>
              <a:rPr lang="de-DE" dirty="0" smtClean="0"/>
            </a:b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gibt es schon </a:t>
            </a:r>
            <a:br>
              <a:rPr lang="de-DE" dirty="0" smtClean="0"/>
            </a:br>
            <a:r>
              <a:rPr lang="de-DE" dirty="0" smtClean="0"/>
              <a:t>konkrete Ideen</a:t>
            </a:r>
            <a:br>
              <a:rPr lang="de-DE" dirty="0" smtClean="0"/>
            </a:br>
            <a:r>
              <a:rPr lang="de-DE" dirty="0" smtClean="0"/>
              <a:t>für eigene Feiern?</a:t>
            </a: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56185" y="2194546"/>
            <a:ext cx="4525963" cy="3394472"/>
          </a:xfrm>
        </p:spPr>
      </p:pic>
    </p:spTree>
    <p:extLst>
      <p:ext uri="{BB962C8B-B14F-4D97-AF65-F5344CB8AC3E}">
        <p14:creationId xmlns:p14="http://schemas.microsoft.com/office/powerpoint/2010/main" val="10075421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2420888"/>
            <a:ext cx="8229600" cy="1143000"/>
          </a:xfrm>
        </p:spPr>
        <p:txBody>
          <a:bodyPr>
            <a:noAutofit/>
          </a:bodyPr>
          <a:lstStyle/>
          <a:p>
            <a:r>
              <a:rPr lang="de-DE" sz="50000" dirty="0" smtClean="0"/>
              <a:t>V.</a:t>
            </a:r>
            <a:endParaRPr lang="de-DE" sz="50000" dirty="0"/>
          </a:p>
        </p:txBody>
      </p:sp>
    </p:spTree>
    <p:extLst>
      <p:ext uri="{BB962C8B-B14F-4D97-AF65-F5344CB8AC3E}">
        <p14:creationId xmlns:p14="http://schemas.microsoft.com/office/powerpoint/2010/main" val="6104443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Erprobte Kar- und Osterliturgie mit kleinen Gruppen</a:t>
            </a: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51520" y="1556792"/>
            <a:ext cx="3590528" cy="2692896"/>
          </a:xfrm>
        </p:spPr>
      </p:pic>
    </p:spTree>
    <p:extLst>
      <p:ext uri="{BB962C8B-B14F-4D97-AF65-F5344CB8AC3E}">
        <p14:creationId xmlns:p14="http://schemas.microsoft.com/office/powerpoint/2010/main" val="3757875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-99392"/>
            <a:ext cx="8229600" cy="5026570"/>
          </a:xfrm>
        </p:spPr>
        <p:txBody>
          <a:bodyPr>
            <a:normAutofit/>
          </a:bodyPr>
          <a:lstStyle/>
          <a:p>
            <a:pPr algn="l"/>
            <a:r>
              <a:rPr lang="de-DE" sz="3500" b="1" dirty="0" err="1" smtClean="0"/>
              <a:t>Karmontag</a:t>
            </a:r>
            <a:r>
              <a:rPr lang="de-DE" sz="3500" b="1" dirty="0" smtClean="0"/>
              <a:t> – </a:t>
            </a:r>
            <a:r>
              <a:rPr lang="de-DE" sz="3500" b="1" dirty="0" err="1" smtClean="0"/>
              <a:t>Kardienstag</a:t>
            </a:r>
            <a:r>
              <a:rPr lang="de-DE" sz="3500" b="1" dirty="0" smtClean="0"/>
              <a:t> - </a:t>
            </a:r>
            <a:r>
              <a:rPr lang="de-DE" sz="3500" b="1" dirty="0" err="1" smtClean="0"/>
              <a:t>Karmittwoch</a:t>
            </a:r>
            <a:r>
              <a:rPr lang="de-DE" sz="3500" b="1" dirty="0" smtClean="0"/>
              <a:t/>
            </a:r>
            <a:br>
              <a:rPr lang="de-DE" sz="3500" b="1" dirty="0" smtClean="0"/>
            </a:br>
            <a:r>
              <a:rPr lang="de-DE" sz="4000" b="1" dirty="0" smtClean="0"/>
              <a:t/>
            </a:r>
            <a:br>
              <a:rPr lang="de-DE" sz="4000" b="1" dirty="0" smtClean="0"/>
            </a:br>
            <a:r>
              <a:rPr lang="de-DE" sz="2500" dirty="0" smtClean="0"/>
              <a:t>Vorbereitung auf Pascha als menschlicher Grundvollzug</a:t>
            </a:r>
            <a:br>
              <a:rPr lang="de-DE" sz="2500" dirty="0" smtClean="0"/>
            </a:br>
            <a:r>
              <a:rPr lang="de-DE" sz="2500" dirty="0" smtClean="0"/>
              <a:t/>
            </a:r>
            <a:br>
              <a:rPr lang="de-DE" sz="2500" dirty="0" smtClean="0"/>
            </a:br>
            <a:r>
              <a:rPr lang="de-DE" sz="2500" dirty="0" smtClean="0"/>
              <a:t/>
            </a:r>
            <a:br>
              <a:rPr lang="de-DE" sz="2500" dirty="0" smtClean="0"/>
            </a:br>
            <a:r>
              <a:rPr lang="de-DE" sz="2500" dirty="0" smtClean="0"/>
              <a:t>* Früh-/ Spätschichten</a:t>
            </a:r>
            <a:br>
              <a:rPr lang="de-DE" sz="2500" dirty="0" smtClean="0"/>
            </a:br>
            <a:r>
              <a:rPr lang="de-DE" sz="2500" dirty="0" smtClean="0"/>
              <a:t>* Kirche herrichten</a:t>
            </a:r>
            <a:br>
              <a:rPr lang="de-DE" sz="2500" dirty="0" smtClean="0"/>
            </a:br>
            <a:r>
              <a:rPr lang="de-DE" sz="2500" dirty="0" smtClean="0"/>
              <a:t>* Lesungen (Bibel, „Jesus-Literatur“)</a:t>
            </a:r>
            <a:br>
              <a:rPr lang="de-DE" sz="2500" dirty="0" smtClean="0"/>
            </a:br>
            <a:endParaRPr lang="de-DE" sz="25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Präsentationen an (Kirchen-) Wänden</a:t>
            </a:r>
            <a:br>
              <a:rPr lang="de-DE" dirty="0" smtClean="0"/>
            </a:br>
            <a:r>
              <a:rPr lang="de-DE" dirty="0"/>
              <a:t/>
            </a:r>
            <a:br>
              <a:rPr lang="de-DE" dirty="0"/>
            </a:br>
            <a:r>
              <a:rPr lang="de-DE" sz="2700" dirty="0" smtClean="0"/>
              <a:t>Kreuzweg demnächst auf: www. Liturgie.bistum-wuerzburg.de</a:t>
            </a:r>
            <a:endParaRPr lang="de-DE" sz="270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324878"/>
            <a:ext cx="3204356" cy="4272474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324878"/>
            <a:ext cx="3240360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9344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1556792"/>
            <a:ext cx="8352928" cy="864096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Streams im Vorfeld</a:t>
            </a:r>
            <a:br>
              <a:rPr lang="de-DE" dirty="0" smtClean="0"/>
            </a:b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>vgl. </a:t>
            </a:r>
            <a:r>
              <a:rPr lang="de-DE" dirty="0" err="1" smtClean="0"/>
              <a:t>youtube</a:t>
            </a:r>
            <a:r>
              <a:rPr lang="de-DE" dirty="0" smtClean="0"/>
              <a:t> – Kanäle</a:t>
            </a:r>
            <a:br>
              <a:rPr lang="de-DE" dirty="0" smtClean="0"/>
            </a:br>
            <a:r>
              <a:rPr lang="de-DE" dirty="0"/>
              <a:t/>
            </a:r>
            <a:br>
              <a:rPr lang="de-DE" dirty="0"/>
            </a:br>
            <a:r>
              <a:rPr lang="de-DE" sz="2700" dirty="0" smtClean="0"/>
              <a:t>z.B.</a:t>
            </a:r>
            <a:r>
              <a:rPr lang="de-DE" sz="1600" dirty="0" smtClean="0"/>
              <a:t/>
            </a:r>
            <a:br>
              <a:rPr lang="de-DE" sz="1600" dirty="0" smtClean="0"/>
            </a:br>
            <a:r>
              <a:rPr lang="de-DE" sz="1600" dirty="0"/>
              <a:t/>
            </a:r>
            <a:br>
              <a:rPr lang="de-DE" sz="1600" dirty="0"/>
            </a:br>
            <a:r>
              <a:rPr lang="de-DE" sz="2700" dirty="0"/>
              <a:t>https://www.youtube.com/playlist?list=PLQwg4sNW6biqHh5HQuZbkTi2CluGf4mHi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4035670"/>
            <a:ext cx="4970316" cy="2804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6399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P10100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556792"/>
            <a:ext cx="9144000" cy="778674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12474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Hören der Heiligen Schriften</a:t>
            </a:r>
            <a:br>
              <a:rPr lang="de-DE" dirty="0" smtClean="0"/>
            </a:br>
            <a:r>
              <a:rPr lang="de-DE" dirty="0" smtClean="0"/>
              <a:t>AT und NT</a:t>
            </a:r>
            <a:br>
              <a:rPr lang="de-DE" dirty="0" smtClean="0"/>
            </a:br>
            <a:r>
              <a:rPr lang="de-DE" dirty="0" smtClean="0"/>
              <a:t>in ihrer Entsprechung</a:t>
            </a:r>
            <a:br>
              <a:rPr lang="de-DE" dirty="0" smtClean="0"/>
            </a:b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>Lesungen in Kirche zu </a:t>
            </a:r>
            <a:r>
              <a:rPr lang="de-DE" dirty="0" err="1" smtClean="0"/>
              <a:t>gew</a:t>
            </a:r>
            <a:r>
              <a:rPr lang="de-DE" dirty="0" smtClean="0"/>
              <a:t>. Zeiten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86014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Kar – und Ostersymbole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Neuer, intensiverer Umgang mit den jeweiligen Riten und Symbolen</a:t>
            </a:r>
          </a:p>
          <a:p>
            <a:r>
              <a:rPr lang="de-DE" dirty="0" smtClean="0"/>
              <a:t>Kreativität wichtig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712568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683568" y="620688"/>
            <a:ext cx="62646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 smtClean="0"/>
              <a:t>Kirchendekoration – Licht - Musik</a:t>
            </a:r>
            <a:endParaRPr lang="de-DE" sz="3000" dirty="0"/>
          </a:p>
        </p:txBody>
      </p:sp>
      <p:pic>
        <p:nvPicPr>
          <p:cNvPr id="4" name="Grafik 3" descr="P10100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09235"/>
            <a:ext cx="3535751" cy="2651813"/>
          </a:xfrm>
          <a:prstGeom prst="rect">
            <a:avLst/>
          </a:prstGeom>
        </p:spPr>
      </p:pic>
      <p:pic>
        <p:nvPicPr>
          <p:cNvPr id="5" name="Grafik 4" descr="CIMG28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19362" y="1822512"/>
            <a:ext cx="3057804" cy="4077072"/>
          </a:xfrm>
          <a:prstGeom prst="rect">
            <a:avLst/>
          </a:prstGeom>
        </p:spPr>
      </p:pic>
      <p:pic>
        <p:nvPicPr>
          <p:cNvPr id="6" name="Grafik 5" descr="PGR + Paschafeier 06 04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87624" y="4100093"/>
            <a:ext cx="3707904" cy="27809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Vorgehensweise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1. Impulse anhand Präsentation</a:t>
            </a:r>
          </a:p>
          <a:p>
            <a:r>
              <a:rPr lang="de-DE" dirty="0" smtClean="0"/>
              <a:t>2. Fragen aus Chat oder Mikro</a:t>
            </a:r>
          </a:p>
          <a:p>
            <a:r>
              <a:rPr lang="de-DE" dirty="0" smtClean="0"/>
              <a:t>3. Gespräch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869662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(Entstehende) Skulpturen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573" y="2363459"/>
            <a:ext cx="3573016" cy="2679762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39918" y="2360881"/>
            <a:ext cx="3552395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2594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Palmsonntag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Segnung der Palmzweige vor den Häusern oder in Kirche zum Abholen</a:t>
            </a:r>
          </a:p>
          <a:p>
            <a:r>
              <a:rPr lang="de-DE" dirty="0" smtClean="0"/>
              <a:t>Prozession als Standbild</a:t>
            </a:r>
          </a:p>
          <a:p>
            <a:r>
              <a:rPr lang="de-DE" dirty="0" smtClean="0"/>
              <a:t>Passion außerhalb der Liturgie</a:t>
            </a:r>
            <a:endParaRPr lang="de-DE" dirty="0"/>
          </a:p>
        </p:txBody>
      </p:sp>
      <p:pic>
        <p:nvPicPr>
          <p:cNvPr id="4" name="Grafik 3" descr="P10101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23424" y="4005064"/>
            <a:ext cx="4355976" cy="3266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99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Palmprozession (in Kirche) stellen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Tor</a:t>
            </a:r>
          </a:p>
          <a:p>
            <a:r>
              <a:rPr lang="de-DE" dirty="0" smtClean="0"/>
              <a:t>Kreuz, rot geschmückt</a:t>
            </a:r>
          </a:p>
          <a:p>
            <a:r>
              <a:rPr lang="de-DE" dirty="0" smtClean="0"/>
              <a:t>Palmen</a:t>
            </a:r>
          </a:p>
          <a:p>
            <a:r>
              <a:rPr lang="de-DE" dirty="0" smtClean="0"/>
              <a:t>Kleider, auf Fußboden</a:t>
            </a:r>
          </a:p>
          <a:p>
            <a:r>
              <a:rPr lang="de-DE" dirty="0" smtClean="0"/>
              <a:t>Passionssymbole (Hammer, Nägel, Tuch…)</a:t>
            </a:r>
          </a:p>
          <a:p>
            <a:r>
              <a:rPr lang="de-DE" dirty="0" smtClean="0"/>
              <a:t>Jerusalem-Bilder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812182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836712"/>
            <a:ext cx="8229600" cy="2952328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Beginn des Triduum </a:t>
            </a:r>
            <a:r>
              <a:rPr lang="de-DE" dirty="0" err="1" smtClean="0"/>
              <a:t>paschalis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Kreuzzeichen</a:t>
            </a:r>
            <a:br>
              <a:rPr lang="de-DE" dirty="0" smtClean="0"/>
            </a:br>
            <a:r>
              <a:rPr lang="de-DE" dirty="0" smtClean="0"/>
              <a:t>Pascha-Tor</a:t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endParaRPr lang="de-DE" dirty="0"/>
          </a:p>
        </p:txBody>
      </p:sp>
      <p:pic>
        <p:nvPicPr>
          <p:cNvPr id="5" name="Grafik 4" descr="P10100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068960"/>
            <a:ext cx="4091947" cy="3789040"/>
          </a:xfrm>
          <a:prstGeom prst="rect">
            <a:avLst/>
          </a:prstGeom>
        </p:spPr>
      </p:pic>
      <p:pic>
        <p:nvPicPr>
          <p:cNvPr id="6" name="Grafik 5" descr="P10100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67944" y="3050958"/>
            <a:ext cx="5076056" cy="380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537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101007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3491880" y="332656"/>
            <a:ext cx="489654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600" dirty="0" err="1" smtClean="0"/>
              <a:t>Agapemahl</a:t>
            </a:r>
            <a:endParaRPr lang="de-DE" sz="6600" dirty="0" smtClean="0"/>
          </a:p>
          <a:p>
            <a:r>
              <a:rPr lang="de-DE" sz="5500" dirty="0" smtClean="0"/>
              <a:t>in </a:t>
            </a:r>
            <a:r>
              <a:rPr lang="de-DE" sz="5500" dirty="0" smtClean="0"/>
              <a:t>(Familien-) Gruppen</a:t>
            </a:r>
            <a:endParaRPr lang="de-DE" sz="55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9911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IMG_128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79512" y="332656"/>
            <a:ext cx="47160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dirty="0" smtClean="0"/>
              <a:t>Fußwaschung</a:t>
            </a:r>
          </a:p>
          <a:p>
            <a:r>
              <a:rPr lang="de-DE" sz="6000" dirty="0" smtClean="0"/>
              <a:t>Symbole</a:t>
            </a:r>
            <a:endParaRPr lang="de-DE" sz="6000" dirty="0"/>
          </a:p>
        </p:txBody>
      </p:sp>
    </p:spTree>
    <p:extLst>
      <p:ext uri="{BB962C8B-B14F-4D97-AF65-F5344CB8AC3E}">
        <p14:creationId xmlns:p14="http://schemas.microsoft.com/office/powerpoint/2010/main" val="1355974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IMG_13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79512" y="258901"/>
            <a:ext cx="504056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000" dirty="0" smtClean="0"/>
              <a:t>Eucharistische Anbetung  in ungewohnten Formen</a:t>
            </a:r>
            <a:endParaRPr lang="de-DE" sz="5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IMG_13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467544" y="4725144"/>
            <a:ext cx="33123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smtClean="0"/>
              <a:t>Ölberg- Erfahrungen</a:t>
            </a:r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693210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683568" y="620688"/>
            <a:ext cx="62646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600" dirty="0" smtClean="0"/>
              <a:t>Karfreitag</a:t>
            </a:r>
            <a:endParaRPr lang="de-DE" sz="9600" dirty="0"/>
          </a:p>
        </p:txBody>
      </p:sp>
      <p:pic>
        <p:nvPicPr>
          <p:cNvPr id="4" name="Grafik 3" descr="P10100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99792" y="2024844"/>
            <a:ext cx="6444208" cy="4833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387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83362"/>
          </a:xfrm>
        </p:spPr>
        <p:txBody>
          <a:bodyPr>
            <a:noAutofit/>
          </a:bodyPr>
          <a:lstStyle/>
          <a:p>
            <a:r>
              <a:rPr lang="de-DE" sz="50000" dirty="0" smtClean="0"/>
              <a:t>I.</a:t>
            </a:r>
            <a:endParaRPr lang="de-DE" sz="50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699792" y="4509120"/>
            <a:ext cx="5987008" cy="1617043"/>
          </a:xfrm>
        </p:spPr>
        <p:txBody>
          <a:bodyPr/>
          <a:lstStyle/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524539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CIMG28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2483768" y="188640"/>
            <a:ext cx="393165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600" dirty="0" smtClean="0"/>
              <a:t>Liturgie</a:t>
            </a:r>
            <a:endParaRPr lang="de-DE" sz="9600" dirty="0"/>
          </a:p>
        </p:txBody>
      </p:sp>
    </p:spTree>
    <p:extLst>
      <p:ext uri="{BB962C8B-B14F-4D97-AF65-F5344CB8AC3E}">
        <p14:creationId xmlns:p14="http://schemas.microsoft.com/office/powerpoint/2010/main" val="3778224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t1.gstatic.com/images?q=tbn:ANd9GcTtc4XpKc4V0Ncu7t11ZOI8cy5LzH4wdU__3xkMWY7KA0sgG-Y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084168" cy="4557256"/>
          </a:xfrm>
          <a:prstGeom prst="rect">
            <a:avLst/>
          </a:prstGeom>
          <a:noFill/>
        </p:spPr>
      </p:pic>
      <p:sp>
        <p:nvSpPr>
          <p:cNvPr id="3" name="Textfeld 2"/>
          <p:cNvSpPr txBox="1"/>
          <p:nvPr/>
        </p:nvSpPr>
        <p:spPr>
          <a:xfrm>
            <a:off x="0" y="2333685"/>
            <a:ext cx="824440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600" dirty="0" smtClean="0"/>
              <a:t>Kreuz-</a:t>
            </a:r>
            <a:endParaRPr lang="de-DE" sz="9600" dirty="0" smtClean="0"/>
          </a:p>
          <a:p>
            <a:r>
              <a:rPr lang="de-DE" sz="9600" dirty="0" smtClean="0"/>
              <a:t>	</a:t>
            </a:r>
            <a:r>
              <a:rPr lang="de-DE" sz="5000" dirty="0" smtClean="0"/>
              <a:t>als Wendepunkt zum Leben </a:t>
            </a:r>
          </a:p>
          <a:p>
            <a:pPr algn="r"/>
            <a:r>
              <a:rPr lang="de-DE" sz="9600" dirty="0" err="1" smtClean="0"/>
              <a:t>verehrung</a:t>
            </a:r>
            <a:endParaRPr lang="de-DE" sz="9600" dirty="0"/>
          </a:p>
        </p:txBody>
      </p:sp>
    </p:spTree>
    <p:extLst>
      <p:ext uri="{BB962C8B-B14F-4D97-AF65-F5344CB8AC3E}">
        <p14:creationId xmlns:p14="http://schemas.microsoft.com/office/powerpoint/2010/main" val="3442349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IMG_138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7085" y="0"/>
            <a:ext cx="9144000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-7085" y="5445224"/>
            <a:ext cx="88569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 smtClean="0"/>
              <a:t>Große Fürbitten öffentlich</a:t>
            </a:r>
            <a:endParaRPr lang="de-DE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531" y="-747464"/>
            <a:ext cx="8229600" cy="5458618"/>
          </a:xfrm>
        </p:spPr>
        <p:txBody>
          <a:bodyPr>
            <a:normAutofit/>
          </a:bodyPr>
          <a:lstStyle/>
          <a:p>
            <a:pPr algn="l"/>
            <a:r>
              <a:rPr lang="de-DE" dirty="0" smtClean="0"/>
              <a:t>Karsamstag</a:t>
            </a:r>
            <a:br>
              <a:rPr lang="de-DE" dirty="0" smtClean="0"/>
            </a:br>
            <a:r>
              <a:rPr lang="de-DE" dirty="0"/>
              <a:t/>
            </a:r>
            <a:br>
              <a:rPr lang="de-DE" dirty="0"/>
            </a:br>
            <a:r>
              <a:rPr lang="de-DE" sz="3000" dirty="0" smtClean="0"/>
              <a:t>Stille</a:t>
            </a:r>
            <a:br>
              <a:rPr lang="de-DE" sz="3000" dirty="0" smtClean="0"/>
            </a:br>
            <a:r>
              <a:rPr lang="de-DE" sz="3000" dirty="0" smtClean="0"/>
              <a:t>Leere</a:t>
            </a:r>
            <a:r>
              <a:rPr lang="de-DE" sz="3000" dirty="0"/>
              <a:t/>
            </a:r>
            <a:br>
              <a:rPr lang="de-DE" sz="3000" dirty="0"/>
            </a:br>
            <a:r>
              <a:rPr lang="de-DE" sz="3000" dirty="0" smtClean="0"/>
              <a:t>Heiliges Grab</a:t>
            </a:r>
            <a:br>
              <a:rPr lang="de-DE" sz="3000" dirty="0" smtClean="0"/>
            </a:br>
            <a:endParaRPr lang="de-DE" sz="300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5936" y="0"/>
            <a:ext cx="5148064" cy="7204568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97" y="3573016"/>
            <a:ext cx="4077205" cy="3796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9636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IMG_157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44016" y="119270"/>
            <a:ext cx="9144000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0" y="5288340"/>
            <a:ext cx="91450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9600" dirty="0" smtClean="0"/>
              <a:t>Osternacht</a:t>
            </a:r>
            <a:endParaRPr lang="de-DE" sz="9600" dirty="0"/>
          </a:p>
        </p:txBody>
      </p:sp>
    </p:spTree>
    <p:extLst>
      <p:ext uri="{BB962C8B-B14F-4D97-AF65-F5344CB8AC3E}">
        <p14:creationId xmlns:p14="http://schemas.microsoft.com/office/powerpoint/2010/main" val="1551905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PGR + Paschafeier 06 0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79512" y="260648"/>
            <a:ext cx="530158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000" dirty="0" smtClean="0"/>
              <a:t>Osterkerze in Kirche </a:t>
            </a:r>
          </a:p>
          <a:p>
            <a:endParaRPr lang="de-DE" dirty="0"/>
          </a:p>
          <a:p>
            <a:r>
              <a:rPr lang="de-DE" dirty="0" smtClean="0"/>
              <a:t>Osterkerzen f. Gläubige bereit legen zum Licht abholen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oSTERNACHT IM kIZE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6012160" y="0"/>
            <a:ext cx="38884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 smtClean="0"/>
              <a:t>Osterwasser</a:t>
            </a:r>
            <a:endParaRPr lang="de-DE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1908720" y="25649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Lesungen </a:t>
            </a:r>
            <a:br>
              <a:rPr lang="de-DE" dirty="0" smtClean="0"/>
            </a:br>
            <a:r>
              <a:rPr lang="de-DE" dirty="0" smtClean="0"/>
              <a:t>durch </a:t>
            </a:r>
            <a:br>
              <a:rPr lang="de-DE" dirty="0" smtClean="0"/>
            </a:br>
            <a:r>
              <a:rPr lang="de-DE" dirty="0" smtClean="0"/>
              <a:t>die </a:t>
            </a:r>
            <a:br>
              <a:rPr lang="de-DE" dirty="0" smtClean="0"/>
            </a:br>
            <a:r>
              <a:rPr lang="de-DE" dirty="0" smtClean="0"/>
              <a:t>Nacht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7904" y="-158592"/>
            <a:ext cx="5436096" cy="7163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33618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DE" dirty="0" err="1" smtClean="0"/>
              <a:t>Emmausgang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508104" y="1700808"/>
            <a:ext cx="8229600" cy="4525963"/>
          </a:xfrm>
        </p:spPr>
        <p:txBody>
          <a:bodyPr/>
          <a:lstStyle/>
          <a:p>
            <a:r>
              <a:rPr lang="de-DE" dirty="0" smtClean="0"/>
              <a:t>Osterbotschaft </a:t>
            </a:r>
          </a:p>
          <a:p>
            <a:r>
              <a:rPr lang="de-DE" dirty="0" smtClean="0"/>
              <a:t>verteilen </a:t>
            </a:r>
          </a:p>
          <a:p>
            <a:r>
              <a:rPr lang="de-DE" dirty="0" smtClean="0"/>
              <a:t>an </a:t>
            </a:r>
            <a:r>
              <a:rPr lang="de-DE" dirty="0" smtClean="0"/>
              <a:t>Gläubige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94015" y="904308"/>
            <a:ext cx="7152117" cy="536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84661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06020"/>
            <a:ext cx="8229600" cy="1143000"/>
          </a:xfrm>
        </p:spPr>
        <p:txBody>
          <a:bodyPr/>
          <a:lstStyle/>
          <a:p>
            <a:r>
              <a:rPr lang="de-DE" dirty="0" smtClean="0"/>
              <a:t>Osteroktav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23528" y="1052736"/>
            <a:ext cx="8229600" cy="4525963"/>
          </a:xfrm>
        </p:spPr>
        <p:txBody>
          <a:bodyPr>
            <a:normAutofit/>
          </a:bodyPr>
          <a:lstStyle/>
          <a:p>
            <a:r>
              <a:rPr lang="de-DE" sz="2000" dirty="0" smtClean="0"/>
              <a:t>Österliche Kirchenraumgestaltung</a:t>
            </a:r>
          </a:p>
          <a:p>
            <a:r>
              <a:rPr lang="de-DE" sz="2000" dirty="0" smtClean="0"/>
              <a:t>Österliche Musik</a:t>
            </a:r>
          </a:p>
          <a:p>
            <a:r>
              <a:rPr lang="de-DE" sz="2000" dirty="0" smtClean="0"/>
              <a:t>Einladung an Musiker</a:t>
            </a:r>
            <a:endParaRPr lang="de-DE" sz="20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2302561"/>
            <a:ext cx="6048672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9255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IMG_06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51520" y="-819472"/>
            <a:ext cx="7772400" cy="8613576"/>
          </a:xfrm>
        </p:spPr>
        <p:txBody>
          <a:bodyPr>
            <a:normAutofit/>
          </a:bodyPr>
          <a:lstStyle/>
          <a:p>
            <a:pPr algn="l"/>
            <a:r>
              <a:rPr lang="de-DE" dirty="0" smtClean="0"/>
              <a:t>1. Ostern Digital</a:t>
            </a:r>
            <a:br>
              <a:rPr lang="de-DE" dirty="0" smtClean="0"/>
            </a:b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>Gestaltungsmöglichkeiten der Liturgie durch Stream und Konferenzprogramme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Liturgische </a:t>
            </a:r>
            <a:r>
              <a:rPr lang="de-DE" dirty="0" smtClean="0"/>
              <a:t>Präsenz </a:t>
            </a:r>
            <a:r>
              <a:rPr lang="de-DE" dirty="0" smtClean="0"/>
              <a:t>durch Werbung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Tagespresse</a:t>
            </a:r>
          </a:p>
          <a:p>
            <a:r>
              <a:rPr lang="de-DE" dirty="0" smtClean="0"/>
              <a:t>Pfarrbrief</a:t>
            </a:r>
          </a:p>
          <a:p>
            <a:r>
              <a:rPr lang="de-DE" dirty="0" smtClean="0"/>
              <a:t>Online-Kanäle</a:t>
            </a:r>
          </a:p>
          <a:p>
            <a:r>
              <a:rPr lang="de-DE" dirty="0" smtClean="0"/>
              <a:t>Persönliches Weitersagen = </a:t>
            </a:r>
            <a:r>
              <a:rPr lang="de-DE" dirty="0" err="1" smtClean="0"/>
              <a:t>Martyria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492247"/>
            <a:ext cx="2339752" cy="1754814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710" y="4467651"/>
            <a:ext cx="2372547" cy="177941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528" y="4401532"/>
            <a:ext cx="2504096" cy="187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92835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27584" y="2492896"/>
            <a:ext cx="8229600" cy="1143000"/>
          </a:xfrm>
        </p:spPr>
        <p:txBody>
          <a:bodyPr>
            <a:noAutofit/>
          </a:bodyPr>
          <a:lstStyle/>
          <a:p>
            <a:r>
              <a:rPr lang="de-DE" sz="50000" dirty="0" smtClean="0"/>
              <a:t>IV.</a:t>
            </a:r>
            <a:endParaRPr lang="de-DE" sz="50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502289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Beispiele </a:t>
            </a:r>
            <a:r>
              <a:rPr lang="de-DE" dirty="0" err="1" smtClean="0"/>
              <a:t>lit</a:t>
            </a:r>
            <a:r>
              <a:rPr lang="de-DE" dirty="0" smtClean="0"/>
              <a:t>. Formen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Pascha </a:t>
            </a:r>
            <a:r>
              <a:rPr lang="de-DE" dirty="0" smtClean="0"/>
              <a:t>Intensiv</a:t>
            </a:r>
          </a:p>
          <a:p>
            <a:r>
              <a:rPr lang="de-DE" dirty="0" smtClean="0"/>
              <a:t>ALL IN</a:t>
            </a:r>
          </a:p>
          <a:p>
            <a:pPr marL="0" indent="0">
              <a:buNone/>
            </a:pPr>
            <a:r>
              <a:rPr lang="de-DE" dirty="0" smtClean="0"/>
              <a:t>= Liturgie mit Gruppen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1742752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1692696" y="1268760"/>
            <a:ext cx="8769668" cy="3634740"/>
          </a:xfrm>
        </p:spPr>
        <p:txBody>
          <a:bodyPr>
            <a:normAutofit fontScale="90000"/>
          </a:bodyPr>
          <a:lstStyle/>
          <a:p>
            <a:r>
              <a:rPr lang="de-DE" sz="4050" b="1" dirty="0" smtClean="0"/>
              <a:t/>
            </a:r>
            <a:br>
              <a:rPr lang="de-DE" sz="4050" b="1" dirty="0" smtClean="0"/>
            </a:br>
            <a:r>
              <a:rPr lang="de-DE" sz="6700" b="1" dirty="0" smtClean="0"/>
              <a:t>All In</a:t>
            </a:r>
            <a:br>
              <a:rPr lang="de-DE" sz="6700" b="1" dirty="0" smtClean="0"/>
            </a:br>
            <a:r>
              <a:rPr lang="de-DE" sz="4050" b="1" dirty="0"/>
              <a:t/>
            </a:r>
            <a:br>
              <a:rPr lang="de-DE" sz="4050" b="1" dirty="0"/>
            </a:br>
            <a:r>
              <a:rPr lang="de-DE" sz="3300" b="1" dirty="0" err="1" smtClean="0"/>
              <a:t>Heterotopes</a:t>
            </a:r>
            <a:r>
              <a:rPr lang="de-DE" sz="3300" b="1" dirty="0" smtClean="0"/>
              <a:t> </a:t>
            </a:r>
            <a:r>
              <a:rPr lang="de-DE" sz="3300" b="1" dirty="0"/>
              <a:t/>
            </a:r>
            <a:br>
              <a:rPr lang="de-DE" sz="3300" b="1" dirty="0"/>
            </a:br>
            <a:r>
              <a:rPr lang="de-DE" sz="3300" b="1" dirty="0"/>
              <a:t>und </a:t>
            </a:r>
            <a:br>
              <a:rPr lang="de-DE" sz="3300" b="1" dirty="0"/>
            </a:br>
            <a:r>
              <a:rPr lang="de-DE" sz="3300" b="1" dirty="0" err="1"/>
              <a:t>heterochrones</a:t>
            </a:r>
            <a:r>
              <a:rPr lang="de-DE" sz="3300" b="1" dirty="0"/>
              <a:t/>
            </a:r>
            <a:br>
              <a:rPr lang="de-DE" sz="3300" b="1" dirty="0"/>
            </a:br>
            <a:r>
              <a:rPr lang="de-DE" sz="3300" b="1" dirty="0"/>
              <a:t>feiern, begehen, erleben,</a:t>
            </a:r>
            <a:br>
              <a:rPr lang="de-DE" sz="3300" b="1" dirty="0"/>
            </a:br>
            <a:r>
              <a:rPr lang="de-DE" sz="3300" b="1" dirty="0"/>
              <a:t>…   …   …</a:t>
            </a:r>
            <a:br>
              <a:rPr lang="de-DE" sz="3300" b="1" dirty="0"/>
            </a:br>
            <a:r>
              <a:rPr lang="de-DE" sz="3300" b="1" dirty="0"/>
              <a:t>des Paschamysterium.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194" y="857250"/>
            <a:ext cx="359428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479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7176" y="1044775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Räume             </a:t>
            </a:r>
            <a:br>
              <a:rPr lang="de-DE" dirty="0" smtClean="0"/>
            </a:br>
            <a:r>
              <a:rPr lang="de-DE" dirty="0"/>
              <a:t>	</a:t>
            </a:r>
            <a:r>
              <a:rPr lang="de-DE" dirty="0" smtClean="0"/>
              <a:t>				Orte</a:t>
            </a:r>
            <a:br>
              <a:rPr lang="de-DE" dirty="0" smtClean="0"/>
            </a:b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377" y="857251"/>
            <a:ext cx="2694623" cy="2020967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76" y="3693319"/>
            <a:ext cx="3303270" cy="2477453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447" y="1892143"/>
            <a:ext cx="4244816" cy="3183612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593" y="3206115"/>
            <a:ext cx="4049078" cy="3036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135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43387" y="1772816"/>
            <a:ext cx="7886700" cy="994172"/>
          </a:xfrm>
        </p:spPr>
        <p:txBody>
          <a:bodyPr>
            <a:noAutofit/>
          </a:bodyPr>
          <a:lstStyle/>
          <a:p>
            <a:r>
              <a:rPr lang="de-DE" sz="4500" b="1" dirty="0"/>
              <a:t>Schau – Spiel</a:t>
            </a:r>
            <a:br>
              <a:rPr lang="de-DE" sz="4500" b="1" dirty="0"/>
            </a:br>
            <a:r>
              <a:rPr lang="de-DE" sz="4500" b="1" dirty="0"/>
              <a:t/>
            </a:r>
            <a:br>
              <a:rPr lang="de-DE" sz="4500" b="1" dirty="0"/>
            </a:br>
            <a:endParaRPr lang="de-DE" sz="4500" b="1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1270" y="1481990"/>
            <a:ext cx="4902317" cy="3255445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124" y="2642436"/>
            <a:ext cx="5057227" cy="335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99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99792" y="2636912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de-DE" sz="3975" b="1" dirty="0" smtClean="0"/>
              <a:t>Durchgänge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" y="1844824"/>
            <a:ext cx="4783455" cy="3176513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695216"/>
            <a:ext cx="4762781" cy="316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507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Tanzen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573" y="1779849"/>
            <a:ext cx="6141027" cy="4078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70664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2852936"/>
            <a:ext cx="8229600" cy="1143000"/>
          </a:xfrm>
        </p:spPr>
        <p:txBody>
          <a:bodyPr>
            <a:noAutofit/>
          </a:bodyPr>
          <a:lstStyle/>
          <a:p>
            <a:r>
              <a:rPr lang="de-DE" sz="50000" dirty="0"/>
              <a:t>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16056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6646" y="-1"/>
            <a:ext cx="10341214" cy="686721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Gute Fastenzeit und viel Auferstehung an Ostern!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204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Erfahrungen mit </a:t>
            </a:r>
            <a:r>
              <a:rPr lang="de-DE" dirty="0" err="1" smtClean="0"/>
              <a:t>gestreamter</a:t>
            </a:r>
            <a:r>
              <a:rPr lang="de-DE" dirty="0" smtClean="0"/>
              <a:t> Liturgie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Viele Angebote im Netz,  vgl. auch TV</a:t>
            </a:r>
          </a:p>
          <a:p>
            <a:r>
              <a:rPr lang="de-DE" dirty="0" smtClean="0"/>
              <a:t>Heimat durch bekannte liturgische Räume und Liturgen</a:t>
            </a:r>
          </a:p>
          <a:p>
            <a:r>
              <a:rPr lang="de-DE" dirty="0" smtClean="0"/>
              <a:t>Möglichkeit des weltweiten Vergleichs</a:t>
            </a:r>
          </a:p>
          <a:p>
            <a:r>
              <a:rPr lang="de-DE" dirty="0" err="1" smtClean="0"/>
              <a:t>StreamteilnehmerInnen</a:t>
            </a:r>
            <a:r>
              <a:rPr lang="de-DE" dirty="0" smtClean="0"/>
              <a:t> unbekannt</a:t>
            </a:r>
          </a:p>
          <a:p>
            <a:r>
              <a:rPr lang="de-DE" dirty="0" smtClean="0"/>
              <a:t>Tätige Teilnahme durch Chat</a:t>
            </a:r>
          </a:p>
          <a:p>
            <a:r>
              <a:rPr lang="de-DE" dirty="0" smtClean="0"/>
              <a:t>Technische Probleme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785321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2000" dirty="0" smtClean="0"/>
              <a:t>Die Kreuz- und Osterwegpräsentationsvorlagen finden Sie ab nächster Woche auf unserer HP: </a:t>
            </a:r>
            <a:r>
              <a:rPr lang="de-DE" sz="2000" dirty="0" smtClean="0">
                <a:hlinkClick r:id="rId2"/>
              </a:rPr>
              <a:t>www.liturgie.bistum-wuerzburg.de</a:t>
            </a:r>
            <a:endParaRPr lang="de-DE" sz="2000" dirty="0" smtClean="0"/>
          </a:p>
          <a:p>
            <a:endParaRPr lang="de-DE" sz="2000" dirty="0" smtClean="0"/>
          </a:p>
          <a:p>
            <a:r>
              <a:rPr lang="de-DE" sz="2000" dirty="0" smtClean="0"/>
              <a:t>Besprochene Literatur:</a:t>
            </a:r>
            <a:endParaRPr lang="de-DE" sz="2000" dirty="0"/>
          </a:p>
          <a:p>
            <a:r>
              <a:rPr lang="de-DE" sz="2000" dirty="0" smtClean="0"/>
              <a:t>Rudolf </a:t>
            </a:r>
            <a:r>
              <a:rPr lang="de-DE" sz="2000" dirty="0" err="1" smtClean="0"/>
              <a:t>Schnackenburg</a:t>
            </a:r>
            <a:r>
              <a:rPr lang="de-DE" sz="2000" dirty="0" smtClean="0"/>
              <a:t>, Ihr werdet mich sehen, Die </a:t>
            </a:r>
            <a:r>
              <a:rPr lang="de-DE" sz="2000" dirty="0" smtClean="0"/>
              <a:t>Abschiedsworte </a:t>
            </a:r>
            <a:r>
              <a:rPr lang="de-DE" sz="2000" dirty="0" smtClean="0"/>
              <a:t>Jesu, Freiburg 1985</a:t>
            </a:r>
          </a:p>
          <a:p>
            <a:r>
              <a:rPr lang="de-DE" sz="2000" dirty="0" smtClean="0"/>
              <a:t>Christian Lehnert, Der Gott in einer Nuss, Berlin 2017</a:t>
            </a:r>
          </a:p>
          <a:p>
            <a:r>
              <a:rPr lang="de-DE" sz="2000" dirty="0" smtClean="0"/>
              <a:t>Eric-Emmanuel Schmitt, Das Evangelium nach Pilatus, Zürich 2005</a:t>
            </a:r>
          </a:p>
          <a:p>
            <a:pPr marL="0" indent="0">
              <a:buNone/>
            </a:pP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211368276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de-DE" dirty="0"/>
              <a:t>Kreuzweg mit Gedichten</a:t>
            </a:r>
            <a:br>
              <a:rPr lang="de-DE" dirty="0"/>
            </a:b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3283" y="980728"/>
            <a:ext cx="8229600" cy="4525963"/>
          </a:xfrm>
        </p:spPr>
        <p:txBody>
          <a:bodyPr>
            <a:normAutofit fontScale="40000" lnSpcReduction="20000"/>
          </a:bodyPr>
          <a:lstStyle/>
          <a:p>
            <a:r>
              <a:rPr lang="de-DE" dirty="0" smtClean="0"/>
              <a:t>Z. B. Nelly Sachs, Chor der Geretteten</a:t>
            </a:r>
          </a:p>
          <a:p>
            <a:endParaRPr lang="de-DE" dirty="0" smtClean="0"/>
          </a:p>
          <a:p>
            <a:endParaRPr lang="de-DE" dirty="0"/>
          </a:p>
          <a:p>
            <a:r>
              <a:rPr lang="de-DE" dirty="0"/>
              <a:t> </a:t>
            </a:r>
          </a:p>
          <a:p>
            <a:r>
              <a:rPr lang="de-DE" dirty="0"/>
              <a:t>   wo geht die ganze liebe hin</a:t>
            </a:r>
          </a:p>
          <a:p>
            <a:r>
              <a:rPr lang="de-DE" dirty="0"/>
              <a:t> </a:t>
            </a:r>
          </a:p>
          <a:p>
            <a:r>
              <a:rPr lang="de-DE" dirty="0"/>
              <a:t>  </a:t>
            </a:r>
            <a:r>
              <a:rPr lang="de-DE" dirty="0" smtClean="0"/>
              <a:t>wenn </a:t>
            </a:r>
            <a:r>
              <a:rPr lang="de-DE" dirty="0"/>
              <a:t>einer sagt: ich war bei </a:t>
            </a:r>
            <a:r>
              <a:rPr lang="de-DE" dirty="0" err="1"/>
              <a:t>gott</a:t>
            </a:r>
            <a:endParaRPr lang="de-DE" dirty="0"/>
          </a:p>
          <a:p>
            <a:r>
              <a:rPr lang="de-DE" dirty="0"/>
              <a:t>  nun bin ich ganz beim </a:t>
            </a:r>
            <a:r>
              <a:rPr lang="de-DE" dirty="0" err="1"/>
              <a:t>mensch</a:t>
            </a:r>
            <a:endParaRPr lang="de-DE" dirty="0"/>
          </a:p>
          <a:p>
            <a:r>
              <a:rPr lang="de-DE" dirty="0"/>
              <a:t>  bei dir und mir</a:t>
            </a:r>
          </a:p>
          <a:p>
            <a:r>
              <a:rPr lang="de-DE" dirty="0"/>
              <a:t>  bin selber ganz empfindlich weil</a:t>
            </a:r>
          </a:p>
          <a:p>
            <a:r>
              <a:rPr lang="de-DE" dirty="0"/>
              <a:t>  </a:t>
            </a:r>
            <a:r>
              <a:rPr lang="de-DE" dirty="0" err="1"/>
              <a:t>gott</a:t>
            </a:r>
            <a:r>
              <a:rPr lang="de-DE" dirty="0"/>
              <a:t> ganz so</a:t>
            </a:r>
          </a:p>
          <a:p>
            <a:r>
              <a:rPr lang="de-DE" dirty="0"/>
              <a:t>  bei dir und mir</a:t>
            </a:r>
          </a:p>
          <a:p>
            <a:r>
              <a:rPr lang="de-DE" dirty="0"/>
              <a:t>  sein will sein muss</a:t>
            </a:r>
          </a:p>
          <a:p>
            <a:r>
              <a:rPr lang="de-DE" dirty="0"/>
              <a:t>  muss ganz so sein: liebe</a:t>
            </a:r>
          </a:p>
          <a:p>
            <a:r>
              <a:rPr lang="de-DE" dirty="0"/>
              <a:t>  in dir und ich komm</a:t>
            </a:r>
          </a:p>
          <a:p>
            <a:r>
              <a:rPr lang="de-DE" dirty="0"/>
              <a:t>  zu dir bin ganz weit außen</a:t>
            </a:r>
          </a:p>
          <a:p>
            <a:r>
              <a:rPr lang="de-DE" dirty="0"/>
              <a:t>  entgegenkommend </a:t>
            </a:r>
          </a:p>
          <a:p>
            <a:r>
              <a:rPr lang="de-DE" dirty="0"/>
              <a:t>  zu dir und mir und</a:t>
            </a:r>
          </a:p>
          <a:p>
            <a:r>
              <a:rPr lang="de-DE" dirty="0"/>
              <a:t>  innen sind wir</a:t>
            </a:r>
          </a:p>
          <a:p>
            <a:r>
              <a:rPr lang="de-DE" dirty="0" smtClean="0"/>
              <a:t>                          </a:t>
            </a:r>
            <a:r>
              <a:rPr lang="de-DE" dirty="0"/>
              <a:t> </a:t>
            </a:r>
            <a:r>
              <a:rPr lang="de-DE" dirty="0" smtClean="0"/>
              <a:t>von Friedrich </a:t>
            </a:r>
            <a:r>
              <a:rPr lang="de-DE" dirty="0"/>
              <a:t>Bodo </a:t>
            </a:r>
            <a:r>
              <a:rPr lang="de-DE" dirty="0" err="1"/>
              <a:t>Bergk</a:t>
            </a:r>
            <a:r>
              <a:rPr lang="de-DE" dirty="0"/>
              <a:t> </a:t>
            </a: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584853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Erfahrungen mit Konferenztools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Wenige Angebote</a:t>
            </a:r>
          </a:p>
          <a:p>
            <a:r>
              <a:rPr lang="de-DE" dirty="0" smtClean="0"/>
              <a:t>Heimat durch Personen</a:t>
            </a:r>
          </a:p>
          <a:p>
            <a:r>
              <a:rPr lang="de-DE" dirty="0" smtClean="0"/>
              <a:t>Raum oft ablenkend</a:t>
            </a:r>
          </a:p>
          <a:p>
            <a:r>
              <a:rPr lang="de-DE" dirty="0" smtClean="0"/>
              <a:t>Tätige Teilnahme möglich, aber oft nicht gewünscht</a:t>
            </a:r>
          </a:p>
          <a:p>
            <a:r>
              <a:rPr lang="de-DE" dirty="0" smtClean="0"/>
              <a:t>Technische Probleme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298509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Möglichkeiten beim </a:t>
            </a:r>
            <a:r>
              <a:rPr lang="de-DE" dirty="0" err="1" smtClean="0"/>
              <a:t>Streamen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GD kann live übertragen werden</a:t>
            </a:r>
          </a:p>
          <a:p>
            <a:r>
              <a:rPr lang="de-DE" dirty="0" smtClean="0"/>
              <a:t>Kann später abgerufen werden</a:t>
            </a:r>
          </a:p>
          <a:p>
            <a:r>
              <a:rPr lang="de-DE" dirty="0" smtClean="0"/>
              <a:t>Kann gut vorbereitet werden (einzelne Szenen)</a:t>
            </a:r>
          </a:p>
          <a:p>
            <a:r>
              <a:rPr lang="de-DE" dirty="0" smtClean="0"/>
              <a:t>Bringt Kirchenraum ins Bild</a:t>
            </a:r>
          </a:p>
          <a:p>
            <a:r>
              <a:rPr lang="de-DE" dirty="0" smtClean="0"/>
              <a:t>Braucht technisch versiertes Team – </a:t>
            </a:r>
          </a:p>
          <a:p>
            <a:pPr marL="0" indent="0">
              <a:buNone/>
            </a:pPr>
            <a:r>
              <a:rPr lang="de-DE" dirty="0"/>
              <a:t>	</a:t>
            </a:r>
            <a:r>
              <a:rPr lang="de-DE" dirty="0" smtClean="0"/>
              <a:t>Chance neuer </a:t>
            </a:r>
            <a:r>
              <a:rPr lang="de-DE" dirty="0" err="1" smtClean="0"/>
              <a:t>MitarbeiterInnen</a:t>
            </a:r>
            <a:r>
              <a:rPr lang="de-DE" dirty="0" smtClean="0"/>
              <a:t> und neuer 	Auseinandersetzungen mit Liturgie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59811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Möglichkeiten bei Konferenztools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Kann aufgenommen werden</a:t>
            </a:r>
          </a:p>
          <a:p>
            <a:r>
              <a:rPr lang="de-DE" dirty="0" smtClean="0"/>
              <a:t>Tätige Teilnehme durch</a:t>
            </a:r>
          </a:p>
          <a:p>
            <a:pPr lvl="1"/>
            <a:r>
              <a:rPr lang="de-DE" sz="1800" dirty="0" smtClean="0"/>
              <a:t>Chat</a:t>
            </a:r>
          </a:p>
          <a:p>
            <a:pPr lvl="1"/>
            <a:r>
              <a:rPr lang="de-DE" sz="1800" dirty="0" smtClean="0"/>
              <a:t>Aufteilung der Rolle</a:t>
            </a:r>
          </a:p>
          <a:p>
            <a:pPr lvl="1"/>
            <a:r>
              <a:rPr lang="de-DE" sz="1800" dirty="0" smtClean="0"/>
              <a:t>Gespräch, Gebete, Bitten</a:t>
            </a:r>
          </a:p>
          <a:p>
            <a:pPr lvl="1"/>
            <a:r>
              <a:rPr lang="de-DE" sz="1800" dirty="0" smtClean="0"/>
              <a:t>Reaktionen der Gemeinde möglich</a:t>
            </a:r>
          </a:p>
        </p:txBody>
      </p:sp>
    </p:spTree>
    <p:extLst>
      <p:ext uri="{BB962C8B-B14F-4D97-AF65-F5344CB8AC3E}">
        <p14:creationId xmlns:p14="http://schemas.microsoft.com/office/powerpoint/2010/main" val="3353951328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593</Words>
  <Application>Microsoft Office PowerPoint</Application>
  <PresentationFormat>Bildschirmpräsentation (4:3)</PresentationFormat>
  <Paragraphs>188</Paragraphs>
  <Slides>61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61</vt:i4>
      </vt:variant>
    </vt:vector>
  </HeadingPairs>
  <TitlesOfParts>
    <vt:vector size="64" baseType="lpstr">
      <vt:lpstr>Arial</vt:lpstr>
      <vt:lpstr>Calibri</vt:lpstr>
      <vt:lpstr>Larissa-Design</vt:lpstr>
      <vt:lpstr>Herzlich willkommen zum LiturgieGesprächOnline</vt:lpstr>
      <vt:lpstr>PowerPoint-Präsentation</vt:lpstr>
      <vt:lpstr>Vorgehensweise</vt:lpstr>
      <vt:lpstr>I.</vt:lpstr>
      <vt:lpstr>1. Ostern Digital     Gestaltungsmöglichkeiten der Liturgie durch Stream und Konferenzprogramme</vt:lpstr>
      <vt:lpstr>Erfahrungen mit gestreamter Liturgie</vt:lpstr>
      <vt:lpstr>Erfahrungen mit Konferenztools</vt:lpstr>
      <vt:lpstr>Möglichkeiten beim Streamen</vt:lpstr>
      <vt:lpstr>Möglichkeiten bei Konferenztools</vt:lpstr>
      <vt:lpstr>Beispiele</vt:lpstr>
      <vt:lpstr>Fragen aus dem Chat</vt:lpstr>
      <vt:lpstr>II.</vt:lpstr>
      <vt:lpstr>Wie kann tätige TN gelingen</vt:lpstr>
      <vt:lpstr>Stream    Konferenz </vt:lpstr>
      <vt:lpstr>Thesen</vt:lpstr>
      <vt:lpstr>Fragen aus dem Chat</vt:lpstr>
      <vt:lpstr>III.</vt:lpstr>
      <vt:lpstr>Hilfen für vielfältige Liturgie</vt:lpstr>
      <vt:lpstr>Allgemein</vt:lpstr>
      <vt:lpstr>Musik</vt:lpstr>
      <vt:lpstr>Fragen aus dem Chat und…..    gibt es schon  konkrete Ideen für eigene Feiern?</vt:lpstr>
      <vt:lpstr>V.</vt:lpstr>
      <vt:lpstr>Erprobte Kar- und Osterliturgie mit kleinen Gruppen</vt:lpstr>
      <vt:lpstr>Karmontag – Kardienstag - Karmittwoch  Vorbereitung auf Pascha als menschlicher Grundvollzug   * Früh-/ Spätschichten * Kirche herrichten * Lesungen (Bibel, „Jesus-Literatur“) </vt:lpstr>
      <vt:lpstr>Präsentationen an (Kirchen-) Wänden  Kreuzweg demnächst auf: www. Liturgie.bistum-wuerzburg.de</vt:lpstr>
      <vt:lpstr>Streams im Vorfeld  vgl. youtube – Kanäle  z.B.  https://www.youtube.com/playlist?list=PLQwg4sNW6biqHh5HQuZbkTi2CluGf4mHi</vt:lpstr>
      <vt:lpstr>Hören der Heiligen Schriften AT und NT in ihrer Entsprechung  Lesungen in Kirche zu gew. Zeiten</vt:lpstr>
      <vt:lpstr>Kar – und Ostersymbole</vt:lpstr>
      <vt:lpstr>PowerPoint-Präsentation</vt:lpstr>
      <vt:lpstr>(Entstehende) Skulpturen</vt:lpstr>
      <vt:lpstr>Palmsonntag</vt:lpstr>
      <vt:lpstr>Palmprozession (in Kirche) stellen</vt:lpstr>
      <vt:lpstr>Beginn des Triduum paschalis  Kreuzzeichen Pascha-Tor 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Karsamstag  Stille Leere Heiliges Grab </vt:lpstr>
      <vt:lpstr>PowerPoint-Präsentation</vt:lpstr>
      <vt:lpstr>PowerPoint-Präsentation</vt:lpstr>
      <vt:lpstr>PowerPoint-Präsentation</vt:lpstr>
      <vt:lpstr>Lesungen  durch  die  Nacht</vt:lpstr>
      <vt:lpstr>Emmausgang</vt:lpstr>
      <vt:lpstr>Osteroktav</vt:lpstr>
      <vt:lpstr>Liturgische Präsenz durch Werbung</vt:lpstr>
      <vt:lpstr>IV.</vt:lpstr>
      <vt:lpstr>Beispiele lit. Formen</vt:lpstr>
      <vt:lpstr> All In  Heterotopes  und  heterochrones feiern, begehen, erleben, …   …   … des Paschamysterium.</vt:lpstr>
      <vt:lpstr>Räume                   Orte </vt:lpstr>
      <vt:lpstr>Schau – Spiel  </vt:lpstr>
      <vt:lpstr>Durchgänge  </vt:lpstr>
      <vt:lpstr>Tanzen</vt:lpstr>
      <vt:lpstr>?</vt:lpstr>
      <vt:lpstr>Gute Fastenzeit und viel Auferstehung an Ostern!</vt:lpstr>
      <vt:lpstr>PowerPoint-Präsentation</vt:lpstr>
      <vt:lpstr>Kreuzweg mit Gedichten </vt:lpstr>
    </vt:vector>
  </TitlesOfParts>
  <Company>Würzburg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Bischöfliches Ordinariat</dc:creator>
  <cp:lastModifiedBy>Bernhard Hopf</cp:lastModifiedBy>
  <cp:revision>71</cp:revision>
  <dcterms:created xsi:type="dcterms:W3CDTF">2012-03-27T09:42:31Z</dcterms:created>
  <dcterms:modified xsi:type="dcterms:W3CDTF">2021-03-15T13:27:12Z</dcterms:modified>
</cp:coreProperties>
</file>